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3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502" r:id="rId17"/>
    <p:sldId id="406" r:id="rId18"/>
    <p:sldId id="407" r:id="rId19"/>
    <p:sldId id="417" r:id="rId20"/>
    <p:sldId id="415" r:id="rId21"/>
    <p:sldId id="487" r:id="rId22"/>
    <p:sldId id="416" r:id="rId23"/>
    <p:sldId id="418" r:id="rId24"/>
    <p:sldId id="475" r:id="rId25"/>
    <p:sldId id="476" r:id="rId26"/>
    <p:sldId id="481" r:id="rId27"/>
    <p:sldId id="480" r:id="rId28"/>
    <p:sldId id="489" r:id="rId29"/>
    <p:sldId id="482" r:id="rId30"/>
    <p:sldId id="503" r:id="rId31"/>
    <p:sldId id="504" r:id="rId32"/>
    <p:sldId id="484" r:id="rId33"/>
    <p:sldId id="422" r:id="rId34"/>
    <p:sldId id="423" r:id="rId35"/>
    <p:sldId id="424" r:id="rId36"/>
    <p:sldId id="425" r:id="rId37"/>
    <p:sldId id="488" r:id="rId38"/>
    <p:sldId id="491" r:id="rId39"/>
    <p:sldId id="490" r:id="rId40"/>
    <p:sldId id="505" r:id="rId41"/>
    <p:sldId id="492" r:id="rId42"/>
    <p:sldId id="494" r:id="rId43"/>
    <p:sldId id="515" r:id="rId44"/>
    <p:sldId id="447" r:id="rId45"/>
    <p:sldId id="507" r:id="rId46"/>
    <p:sldId id="508" r:id="rId47"/>
    <p:sldId id="509" r:id="rId48"/>
    <p:sldId id="510" r:id="rId49"/>
    <p:sldId id="454" r:id="rId50"/>
    <p:sldId id="511" r:id="rId51"/>
    <p:sldId id="457" r:id="rId52"/>
    <p:sldId id="512" r:id="rId53"/>
    <p:sldId id="513" r:id="rId54"/>
    <p:sldId id="514" r:id="rId55"/>
    <p:sldId id="497" r:id="rId56"/>
    <p:sldId id="498" r:id="rId57"/>
    <p:sldId id="471" r:id="rId58"/>
    <p:sldId id="402" r:id="rId59"/>
    <p:sldId id="506" r:id="rId60"/>
    <p:sldId id="404" r:id="rId61"/>
    <p:sldId id="444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 varScale="1">
        <p:scale>
          <a:sx n="127" d="100"/>
          <a:sy n="127" d="100"/>
        </p:scale>
        <p:origin x="-176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9.emf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3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61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403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i="1" dirty="0" smtClean="0"/>
              <a:t>we believe […] there is no conscious perception without 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876800" y="4191000"/>
            <a:ext cx="38428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75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967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4600" y="48006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0"/>
            <a:ext cx="1838325" cy="64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amond 18"/>
          <p:cNvSpPr/>
          <p:nvPr/>
        </p:nvSpPr>
        <p:spPr>
          <a:xfrm>
            <a:off x="4191000" y="3276600"/>
            <a:ext cx="381000" cy="4572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0050"/>
            <a:ext cx="7010400" cy="50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89000"/>
            <a:ext cx="7035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9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43402"/>
            <a:ext cx="1371600" cy="997777"/>
          </a:xfrm>
          <a:prstGeom prst="rect">
            <a:avLst/>
          </a:prstGeom>
        </p:spPr>
      </p:pic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14800"/>
            <a:ext cx="3441700" cy="2478769"/>
          </a:xfrm>
          <a:prstGeom prst="rect">
            <a:avLst/>
          </a:prstGeom>
        </p:spPr>
      </p:pic>
      <p:pic>
        <p:nvPicPr>
          <p:cNvPr id="7" name="Picture 6" descr="coherence_diff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43402"/>
            <a:ext cx="1447895" cy="1042798"/>
          </a:xfrm>
          <a:prstGeom prst="rect">
            <a:avLst/>
          </a:prstGeom>
        </p:spPr>
      </p:pic>
      <p:pic>
        <p:nvPicPr>
          <p:cNvPr id="8" name="Picture 7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43402"/>
            <a:ext cx="1371600" cy="997777"/>
          </a:xfrm>
          <a:prstGeom prst="rect">
            <a:avLst/>
          </a:prstGeom>
        </p:spPr>
      </p:pic>
      <p:pic>
        <p:nvPicPr>
          <p:cNvPr id="9" name="Picture 8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43402"/>
            <a:ext cx="1371600" cy="997777"/>
          </a:xfrm>
          <a:prstGeom prst="rect">
            <a:avLst/>
          </a:prstGeom>
        </p:spPr>
      </p:pic>
      <p:pic>
        <p:nvPicPr>
          <p:cNvPr id="10" name="Picture 9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843402"/>
            <a:ext cx="1371600" cy="997777"/>
          </a:xfrm>
          <a:prstGeom prst="rect">
            <a:avLst/>
          </a:prstGeom>
        </p:spPr>
      </p:pic>
      <p:pic>
        <p:nvPicPr>
          <p:cNvPr id="11" name="Picture 10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43402"/>
            <a:ext cx="1371600" cy="997777"/>
          </a:xfrm>
          <a:prstGeom prst="rect">
            <a:avLst/>
          </a:prstGeom>
        </p:spPr>
      </p:pic>
      <p:pic>
        <p:nvPicPr>
          <p:cNvPr id="12" name="Picture 1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2895600" cy="2106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8600" y="685800"/>
            <a:ext cx="2459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Response Cued</a:t>
            </a:r>
            <a:r>
              <a:rPr lang="en-US" dirty="0" smtClean="0"/>
              <a:t>: 85%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Respond about Contrast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3789" y="4724400"/>
            <a:ext cx="3493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Response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Uncued</a:t>
            </a:r>
            <a:r>
              <a:rPr lang="en-US" dirty="0" smtClean="0"/>
              <a:t>: </a:t>
            </a:r>
            <a:r>
              <a:rPr lang="en-US" dirty="0" smtClean="0"/>
              <a:t>15%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Response about Motion Coherence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29200" y="3810000"/>
            <a:ext cx="8382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162800" y="3810000"/>
            <a:ext cx="9906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90600" y="2209800"/>
            <a:ext cx="7620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1800" y="2209800"/>
            <a:ext cx="6096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1000" y="2874433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526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42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958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7400" y="2895600"/>
            <a:ext cx="1295400" cy="9144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914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38600" y="609600"/>
            <a:ext cx="2514600" cy="1371600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66800" y="4572000"/>
            <a:ext cx="3505200" cy="15240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3600" y="2819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Fixation: .4 - .8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5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3" name="Picture 12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2" name="Picture 11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271956" y="22860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948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"/>
            <a:ext cx="7694677" cy="995781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77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261020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6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4675" y="4419600"/>
            <a:ext cx="1914525" cy="1726286"/>
            <a:chOff x="533400" y="3276600"/>
            <a:chExt cx="3971925" cy="35814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151024"/>
              <a:ext cx="3200400" cy="2706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276600"/>
              <a:ext cx="397192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190875" y="6096000"/>
            <a:ext cx="1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 &amp; Tsuchiya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164068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2475" y="487680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and</a:t>
            </a:r>
          </a:p>
          <a:p>
            <a:pPr algn="ctr"/>
            <a:r>
              <a:rPr lang="en-US" dirty="0" smtClean="0"/>
              <a:t>Awareness are Distinct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4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1MT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787400"/>
            <a:ext cx="7112001" cy="528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6248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www.cns.nyu.edu</a:t>
            </a:r>
            <a:r>
              <a:rPr lang="en-US" sz="1200" dirty="0"/>
              <a:t>/~</a:t>
            </a:r>
            <a:r>
              <a:rPr lang="en-US" sz="1200" dirty="0" err="1"/>
              <a:t>david</a:t>
            </a:r>
            <a:r>
              <a:rPr lang="en-US" sz="1200" dirty="0"/>
              <a:t>/courses/perception/</a:t>
            </a:r>
            <a:r>
              <a:rPr lang="en-US" sz="1200" dirty="0" err="1"/>
              <a:t>lecturenotes</a:t>
            </a:r>
            <a:r>
              <a:rPr lang="en-US" sz="1200" dirty="0"/>
              <a:t>/motion/</a:t>
            </a:r>
            <a:r>
              <a:rPr lang="en-US" sz="1200" dirty="0" err="1"/>
              <a:t>motion.html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545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2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cue: </a:t>
            </a:r>
            <a:r>
              <a:rPr lang="en-US" dirty="0" err="1"/>
              <a:t>constrant</a:t>
            </a:r>
            <a:r>
              <a:rPr lang="en-US" dirty="0"/>
              <a:t> -&gt; respond: coherence WORKS / NOT in each of the </a:t>
            </a:r>
            <a:r>
              <a:rPr lang="en-US" dirty="0" err="1"/>
              <a:t>mack</a:t>
            </a:r>
            <a:r>
              <a:rPr lang="en-US" dirty="0"/>
              <a:t>/rock, </a:t>
            </a:r>
            <a:r>
              <a:rPr lang="en-US" dirty="0" err="1"/>
              <a:t>koch</a:t>
            </a:r>
            <a:r>
              <a:rPr lang="en-US" dirty="0"/>
              <a:t>/</a:t>
            </a:r>
            <a:r>
              <a:rPr lang="en-US" dirty="0" err="1"/>
              <a:t>tsuchiya</a:t>
            </a:r>
            <a:r>
              <a:rPr lang="en-US" dirty="0"/>
              <a:t>, neural substrate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67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20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bulldata_andfi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06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_andfit_andthres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93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8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6096000"/>
            <a:ext cx="49620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effect of cueing?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228600"/>
            <a:ext cx="67401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</a:t>
            </a:r>
            <a:r>
              <a:rPr lang="en-US" sz="3200" dirty="0" smtClean="0"/>
              <a:t>Cueing Coherence on Contrast</a:t>
            </a:r>
            <a:endParaRPr lang="en-US" sz="32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42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40386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2743200"/>
            <a:ext cx="459312" cy="21827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2743200"/>
            <a:ext cx="459312" cy="21827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6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28"/>
            <a:ext cx="9220200" cy="66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16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1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2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add a slide where you do</a:t>
            </a:r>
          </a:p>
          <a:p>
            <a:endParaRPr lang="en-US" dirty="0"/>
          </a:p>
          <a:p>
            <a:r>
              <a:rPr lang="en-US" dirty="0"/>
              <a:t>cue: </a:t>
            </a:r>
            <a:r>
              <a:rPr lang="en-US" dirty="0" err="1"/>
              <a:t>constrant</a:t>
            </a:r>
            <a:r>
              <a:rPr lang="en-US" dirty="0"/>
              <a:t> -&gt; respond: coherence WORKS / NOT in each of the </a:t>
            </a:r>
            <a:r>
              <a:rPr lang="en-US" dirty="0" err="1"/>
              <a:t>mack</a:t>
            </a:r>
            <a:r>
              <a:rPr lang="en-US" dirty="0"/>
              <a:t>/rock, </a:t>
            </a:r>
            <a:r>
              <a:rPr lang="en-US" dirty="0" err="1"/>
              <a:t>koch</a:t>
            </a:r>
            <a:r>
              <a:rPr lang="en-US" dirty="0"/>
              <a:t>/</a:t>
            </a:r>
            <a:r>
              <a:rPr lang="en-US" dirty="0" err="1"/>
              <a:t>tsuchiya</a:t>
            </a:r>
            <a:r>
              <a:rPr lang="en-US" dirty="0"/>
              <a:t>, neural substrate hypothesis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we do care about the </a:t>
            </a:r>
            <a:r>
              <a:rPr lang="en-US" dirty="0" err="1"/>
              <a:t>thresolds</a:t>
            </a:r>
            <a:r>
              <a:rPr lang="en-US" dirty="0"/>
              <a:t>: need ~30-50 trials, for the slopes we need ~300 trials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7092</TotalTime>
  <Words>992</Words>
  <Application>Microsoft Macintosh PowerPoint</Application>
  <PresentationFormat>On-screen Show (4:3)</PresentationFormat>
  <Paragraphs>328</Paragraphs>
  <Slides>61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245</cp:revision>
  <dcterms:created xsi:type="dcterms:W3CDTF">2015-02-02T04:45:42Z</dcterms:created>
  <dcterms:modified xsi:type="dcterms:W3CDTF">2015-04-16T23:01:38Z</dcterms:modified>
</cp:coreProperties>
</file>